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</p:sldMasterIdLst>
  <p:notesMasterIdLst>
    <p:notesMasterId r:id="rId20"/>
  </p:notesMasterIdLst>
  <p:sldIdLst>
    <p:sldId id="264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292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963"/>
    <a:srgbClr val="FFFFFF"/>
    <a:srgbClr val="4B285F"/>
    <a:srgbClr val="A02378"/>
    <a:srgbClr val="C0167A"/>
    <a:srgbClr val="706259"/>
    <a:srgbClr val="254085"/>
    <a:srgbClr val="4A403A"/>
    <a:srgbClr val="0D193F"/>
    <a:srgbClr val="1167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E4B08-CCEA-634C-9CF0-41EA33CB4206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542C-7F4B-0D49-9C9A-70CFFFA1A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82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4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4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0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5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8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0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B6486-7634-4048-BF43-9B5BB5550B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9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7119" b="12667"/>
          <a:stretch/>
        </p:blipFill>
        <p:spPr>
          <a:xfrm>
            <a:off x="0" y="-1"/>
            <a:ext cx="9144000" cy="3611455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AB60-AAC5-4687-9DA1-20C638B7E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8C660-DDDE-41C3-9096-97166F224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46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233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" y="-2824"/>
            <a:ext cx="9144000" cy="36035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" y="4151504"/>
            <a:ext cx="9141805" cy="991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96" y="273130"/>
            <a:ext cx="2387761" cy="7125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 userDrawn="1"/>
        </p:nvSpPr>
        <p:spPr>
          <a:xfrm>
            <a:off x="180423" y="314063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Verdana"/>
                <a:ea typeface="Verdana" charset="0"/>
                <a:cs typeface="Verdana"/>
              </a:defRPr>
            </a:lvl1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225728" y="386926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457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726963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546361" y="3753152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706259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544166" y="4458030"/>
            <a:ext cx="6143277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706259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4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7688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687169"/>
            <a:ext cx="3210560" cy="459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78228" y="4770335"/>
            <a:ext cx="2537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err="1">
                <a:solidFill>
                  <a:srgbClr val="254085"/>
                </a:solidFill>
                <a:latin typeface="Verdana"/>
                <a:cs typeface="Verdana"/>
              </a:rPr>
              <a:t>BlueMetal</a:t>
            </a:r>
            <a:r>
              <a:rPr lang="en-US" sz="1200">
                <a:solidFill>
                  <a:srgbClr val="254085"/>
                </a:solidFill>
                <a:latin typeface="Verdana"/>
                <a:cs typeface="Verdana"/>
              </a:rPr>
              <a:t> </a:t>
            </a:r>
            <a:r>
              <a:rPr lang="en-US" sz="1200" baseline="0">
                <a:solidFill>
                  <a:srgbClr val="254085"/>
                </a:solidFill>
                <a:latin typeface="Verdana"/>
                <a:cs typeface="Verdana"/>
              </a:rPr>
              <a:t>Presentation</a:t>
            </a:r>
            <a:endParaRPr lang="en-US" sz="1200">
              <a:solidFill>
                <a:srgbClr val="254085"/>
              </a:solidFill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85755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26963"/>
                </a:solidFill>
                <a:latin typeface="Verdana"/>
                <a:cs typeface="Verdana"/>
              </a:rPr>
              <a:t>‹#›</a:t>
            </a:fld>
            <a:endParaRPr lang="en-US" sz="1000" err="1">
              <a:solidFill>
                <a:srgbClr val="726963"/>
              </a:solidFill>
              <a:latin typeface="Verdana"/>
              <a:cs typeface="Verdana"/>
            </a:endParaRP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90397" y="185135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178228" y="951461"/>
            <a:ext cx="8714944" cy="1720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402914"/>
            <a:ext cx="2208810" cy="740586"/>
          </a:xfrm>
          <a:prstGeom prst="rect">
            <a:avLst/>
          </a:prstGeom>
          <a:gradFill>
            <a:gsLst>
              <a:gs pos="56000">
                <a:srgbClr val="C0167A">
                  <a:lumMod val="91000"/>
                  <a:lumOff val="9000"/>
                </a:srgbClr>
              </a:gs>
              <a:gs pos="100000">
                <a:srgbClr val="66296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4495451"/>
            <a:ext cx="1783265" cy="5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  <p:sldLayoutId id="2147483683" r:id="rId3"/>
    <p:sldLayoutId id="2147483686" r:id="rId4"/>
    <p:sldLayoutId id="2147483682" r:id="rId5"/>
    <p:sldLayoutId id="2147483685" r:id="rId6"/>
    <p:sldLayoutId id="2147483680" r:id="rId7"/>
    <p:sldLayoutId id="2147483677" r:id="rId8"/>
    <p:sldLayoutId id="2147483688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687169"/>
            <a:ext cx="3210560" cy="459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645050" y="4785755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26963"/>
                </a:solidFill>
                <a:latin typeface="Verdana"/>
                <a:cs typeface="Verdana"/>
              </a:rPr>
              <a:t>‹#›</a:t>
            </a:fld>
            <a:endParaRPr lang="en-US" sz="1000" err="1">
              <a:solidFill>
                <a:srgbClr val="726963"/>
              </a:solidFill>
              <a:latin typeface="Verdana"/>
              <a:cs typeface="Verdan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228" y="785813"/>
            <a:ext cx="7886700" cy="805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670" y="1698211"/>
            <a:ext cx="7886700" cy="1187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levela</a:t>
            </a:r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78228" y="4770335"/>
            <a:ext cx="2537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err="1">
                <a:solidFill>
                  <a:srgbClr val="254085"/>
                </a:solidFill>
                <a:latin typeface="Verdana"/>
                <a:cs typeface="Verdana"/>
              </a:rPr>
              <a:t>BlueMetal</a:t>
            </a:r>
            <a:r>
              <a:rPr lang="en-US" sz="1200">
                <a:solidFill>
                  <a:srgbClr val="254085"/>
                </a:solidFill>
                <a:latin typeface="Verdana"/>
                <a:cs typeface="Verdana"/>
              </a:rPr>
              <a:t> </a:t>
            </a:r>
            <a:r>
              <a:rPr lang="en-US" sz="1200" baseline="0">
                <a:solidFill>
                  <a:srgbClr val="254085"/>
                </a:solidFill>
                <a:latin typeface="Verdana"/>
                <a:cs typeface="Verdana"/>
              </a:rPr>
              <a:t>Presentation</a:t>
            </a:r>
            <a:endParaRPr lang="en-US" sz="1200">
              <a:solidFill>
                <a:srgbClr val="25408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844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mailto:john.miner@bluemeta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://www.mssqltips.com/" TargetMode="External"/><Relationship Id="rId4" Type="http://schemas.openxmlformats.org/officeDocument/2006/relationships/hyperlink" Target="http://www.craftydba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y83awpl4" TargetMode="External"/><Relationship Id="rId3" Type="http://schemas.openxmlformats.org/officeDocument/2006/relationships/hyperlink" Target="https://tinyurl.com/mqar3rc" TargetMode="External"/><Relationship Id="rId7" Type="http://schemas.openxmlformats.org/officeDocument/2006/relationships/hyperlink" Target="https://tinyurl.com/y8loe5wv" TargetMode="External"/><Relationship Id="rId12" Type="http://schemas.openxmlformats.org/officeDocument/2006/relationships/hyperlink" Target="https://tinyurl.com/ydbe228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inyurl.com/y97neard" TargetMode="External"/><Relationship Id="rId11" Type="http://schemas.openxmlformats.org/officeDocument/2006/relationships/hyperlink" Target="https://tinyurl.com/ybhec4jq" TargetMode="External"/><Relationship Id="rId5" Type="http://schemas.openxmlformats.org/officeDocument/2006/relationships/hyperlink" Target="https://tinyurl.com/y9z68l54" TargetMode="External"/><Relationship Id="rId10" Type="http://schemas.openxmlformats.org/officeDocument/2006/relationships/hyperlink" Target="https://tinyurl.com/ybz6znm5" TargetMode="External"/><Relationship Id="rId4" Type="http://schemas.openxmlformats.org/officeDocument/2006/relationships/hyperlink" Target="https://tinyurl.com/y8mhkja7" TargetMode="External"/><Relationship Id="rId9" Type="http://schemas.openxmlformats.org/officeDocument/2006/relationships/hyperlink" Target="https://tinyurl.com/y8whowh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9114" y="509209"/>
            <a:ext cx="5540829" cy="1352248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Resource Governor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SQL Server Enterprise Edition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677" y="4035048"/>
            <a:ext cx="2286000" cy="1108452"/>
          </a:xfrm>
        </p:spPr>
        <p:txBody>
          <a:bodyPr/>
          <a:lstStyle/>
          <a:p>
            <a:r>
              <a:rPr lang="en-US" sz="1400" dirty="0" smtClean="0">
                <a:latin typeface="+mn-lt"/>
              </a:rPr>
              <a:t>John Miner</a:t>
            </a:r>
            <a:br>
              <a:rPr lang="en-US" sz="1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>Data Architect</a:t>
            </a:r>
          </a:p>
          <a:p>
            <a:r>
              <a:rPr lang="en-US" sz="1400" dirty="0" smtClean="0">
                <a:latin typeface="+mn-lt"/>
                <a:hlinkClick r:id="rId2"/>
              </a:rPr>
              <a:t>john.miner@bluemetal.com</a:t>
            </a:r>
            <a:endParaRPr lang="en-US" sz="1400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615" y="4068444"/>
            <a:ext cx="1496076" cy="6732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7629" y="3994370"/>
            <a:ext cx="253637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Blog: 	</a:t>
            </a: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  <a:hlinkClick r:id="rId4"/>
              </a:rPr>
              <a:t>www.craftydba.com</a:t>
            </a: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</a:b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  <a:hlinkClick r:id="rId5"/>
              </a:rPr>
              <a:t>www.mssqltips.com</a:t>
            </a:r>
            <a:endParaRPr lang="en-US" dirty="0"/>
          </a:p>
          <a:p>
            <a:pPr>
              <a:defRPr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Tweet: </a:t>
            </a:r>
            <a:r>
              <a:rPr lang="en-US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	JohnMiner3</a:t>
            </a: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" y="3625853"/>
            <a:ext cx="1629146" cy="16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4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Classification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436" y="1436757"/>
            <a:ext cx="8033357" cy="244528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Classify connections into a workgroup name.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The UDF must exist in master database.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Poorly written UDF can cause login issues.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An unclassified connection should map to default workgroup.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42728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Defining the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436" y="1582229"/>
            <a:ext cx="8033357" cy="3228576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A lookup table can be used to map connections to workgroups.  Use read uncommitted isolation or (no lock) hint.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The following functions can be used when classifying a connection.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lvl="1"/>
            <a:r>
              <a:rPr lang="en-US" sz="1600" dirty="0">
                <a:solidFill>
                  <a:srgbClr val="002050"/>
                </a:solidFill>
              </a:rPr>
              <a:t>HOST_NAME(), APP_NAME(), SUSER_NAME(), SUSER_SNAME(), IS_SRVROLEMEMBER(), IS_MEMBER(), LOGINPROPERTY(), </a:t>
            </a:r>
            <a:r>
              <a:rPr lang="en-US" sz="1600" dirty="0" err="1">
                <a:solidFill>
                  <a:srgbClr val="002050"/>
                </a:solidFill>
              </a:rPr>
              <a:t>ConnectionProperty</a:t>
            </a:r>
            <a:r>
              <a:rPr lang="en-US" sz="1600" dirty="0">
                <a:solidFill>
                  <a:srgbClr val="002050"/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209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4654" y="1291284"/>
            <a:ext cx="8033357" cy="349736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 resource governor can be used to monitor and tune resource usage for applications.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Make sure you have a well written classification function.  Otherwise login issues may occur.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33141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435" y="777375"/>
            <a:ext cx="3365345" cy="584724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Enterprise feature only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+mj-lt"/>
                <a:hlinkClick r:id="rId3"/>
              </a:rPr>
              <a:t>https</a:t>
            </a:r>
            <a:r>
              <a:rPr lang="en-US" sz="1200" b="1" dirty="0">
                <a:solidFill>
                  <a:schemeClr val="accent2"/>
                </a:solidFill>
                <a:latin typeface="+mj-lt"/>
                <a:hlinkClick r:id="rId3"/>
              </a:rPr>
              <a:t>://</a:t>
            </a:r>
            <a:r>
              <a:rPr lang="en-US" sz="1200" b="1" dirty="0" smtClean="0">
                <a:solidFill>
                  <a:schemeClr val="accent2"/>
                </a:solidFill>
                <a:latin typeface="+mj-lt"/>
                <a:hlinkClick r:id="rId3"/>
              </a:rPr>
              <a:t>tinyurl.com/mqar3rc</a:t>
            </a:r>
            <a:endParaRPr lang="en-US" sz="1200" b="1" dirty="0" smtClean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Use limits with resource governor</a:t>
            </a:r>
            <a:endParaRPr lang="en-US" sz="1400" b="1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dirty="0" smtClean="0">
                <a:solidFill>
                  <a:schemeClr val="accent2"/>
                </a:solidFill>
                <a:latin typeface="+mj-lt"/>
                <a:hlinkClick r:id="rId4"/>
              </a:rPr>
              <a:t>https</a:t>
            </a:r>
            <a:r>
              <a:rPr lang="en-US" sz="1200" dirty="0">
                <a:solidFill>
                  <a:schemeClr val="accent2"/>
                </a:solidFill>
                <a:latin typeface="+mj-lt"/>
                <a:hlinkClick r:id="rId4"/>
              </a:rPr>
              <a:t>://</a:t>
            </a:r>
            <a:r>
              <a:rPr lang="en-US" sz="1200" dirty="0" smtClean="0">
                <a:solidFill>
                  <a:schemeClr val="accent2"/>
                </a:solidFill>
                <a:latin typeface="+mj-lt"/>
                <a:hlinkClick r:id="rId4"/>
              </a:rPr>
              <a:t>tinyurl.com/y8mhkja7</a:t>
            </a:r>
            <a:endParaRPr lang="en-US" sz="1200" dirty="0" smtClean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MSDN pages for resource governor</a:t>
            </a:r>
            <a:endParaRPr lang="en-US" sz="14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dirty="0">
                <a:solidFill>
                  <a:schemeClr val="accent2"/>
                </a:solidFill>
                <a:hlinkClick r:id="rId5"/>
              </a:rPr>
              <a:t>https://</a:t>
            </a:r>
            <a:r>
              <a:rPr lang="en-US" sz="1200" dirty="0" smtClean="0">
                <a:solidFill>
                  <a:schemeClr val="accent2"/>
                </a:solidFill>
                <a:hlinkClick r:id="rId5"/>
              </a:rPr>
              <a:t>tinyurl.com/y9z68l54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Resource governor DMVs</a:t>
            </a:r>
            <a:endParaRPr lang="en-US" sz="14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dirty="0">
                <a:solidFill>
                  <a:schemeClr val="accent2"/>
                </a:solidFill>
                <a:hlinkClick r:id="rId6"/>
              </a:rPr>
              <a:t>https://</a:t>
            </a:r>
            <a:r>
              <a:rPr lang="en-US" sz="1200" dirty="0" smtClean="0">
                <a:solidFill>
                  <a:schemeClr val="accent2"/>
                </a:solidFill>
                <a:hlinkClick r:id="rId6"/>
              </a:rPr>
              <a:t>tinyurl.com/y97neard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Example use of resource governor</a:t>
            </a:r>
            <a:endParaRPr lang="en-US" sz="14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dirty="0">
                <a:solidFill>
                  <a:schemeClr val="accent2"/>
                </a:solidFill>
                <a:hlinkClick r:id="rId7"/>
              </a:rPr>
              <a:t>https://</a:t>
            </a:r>
            <a:r>
              <a:rPr lang="en-US" sz="1200" dirty="0" smtClean="0">
                <a:solidFill>
                  <a:schemeClr val="accent2"/>
                </a:solidFill>
                <a:hlinkClick r:id="rId7"/>
              </a:rPr>
              <a:t>tinyurl.com/y8loe5wv</a:t>
            </a:r>
            <a:endParaRPr lang="en-US" sz="1200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1400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1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 smtClean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9454" y="746309"/>
            <a:ext cx="3365345" cy="584724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Login property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>
                <a:solidFill>
                  <a:schemeClr val="accent2"/>
                </a:solidFill>
                <a:latin typeface="+mj-lt"/>
                <a:hlinkClick r:id="rId8"/>
              </a:rPr>
              <a:t>https://</a:t>
            </a:r>
            <a:r>
              <a:rPr lang="en-US" sz="1200" b="1" dirty="0" smtClean="0">
                <a:solidFill>
                  <a:schemeClr val="accent2"/>
                </a:solidFill>
                <a:latin typeface="+mj-lt"/>
                <a:hlinkClick r:id="rId8"/>
              </a:rPr>
              <a:t>tinyurl.com/y83awpl4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Connection </a:t>
            </a:r>
            <a:r>
              <a:rPr lang="en-US" sz="1400" dirty="0">
                <a:solidFill>
                  <a:schemeClr val="accent2"/>
                </a:solidFill>
              </a:rPr>
              <a:t>property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>
                <a:solidFill>
                  <a:schemeClr val="accent2"/>
                </a:solidFill>
                <a:hlinkClick r:id="rId9"/>
              </a:rPr>
              <a:t>https://</a:t>
            </a:r>
            <a:r>
              <a:rPr lang="en-US" sz="1200" b="1" dirty="0" smtClean="0">
                <a:solidFill>
                  <a:schemeClr val="accent2"/>
                </a:solidFill>
                <a:hlinkClick r:id="rId9"/>
              </a:rPr>
              <a:t>tinyurl.com/y8whowh5</a:t>
            </a:r>
            <a:endParaRPr lang="en-US" sz="1200" b="1" dirty="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Session property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>
                <a:solidFill>
                  <a:schemeClr val="accent2"/>
                </a:solidFill>
                <a:hlinkClick r:id="rId10"/>
              </a:rPr>
              <a:t>https://</a:t>
            </a:r>
            <a:r>
              <a:rPr lang="en-US" sz="1200" b="1" dirty="0" smtClean="0">
                <a:solidFill>
                  <a:schemeClr val="accent2"/>
                </a:solidFill>
                <a:hlinkClick r:id="rId10"/>
              </a:rPr>
              <a:t>tinyurl.com/ybz6znm5</a:t>
            </a:r>
            <a:endParaRPr lang="en-US" sz="1200" b="1" dirty="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Original database name</a:t>
            </a:r>
            <a:endParaRPr lang="en-US" sz="1400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>
                <a:solidFill>
                  <a:schemeClr val="accent2"/>
                </a:solidFill>
                <a:hlinkClick r:id="rId11"/>
              </a:rPr>
              <a:t>https://</a:t>
            </a:r>
            <a:r>
              <a:rPr lang="en-US" sz="1200" b="1" dirty="0" smtClean="0">
                <a:solidFill>
                  <a:schemeClr val="accent2"/>
                </a:solidFill>
                <a:hlinkClick r:id="rId11"/>
              </a:rPr>
              <a:t>tinyurl.com/ybhec4jq</a:t>
            </a:r>
            <a:endParaRPr lang="en-US" sz="1200" b="1" dirty="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400" dirty="0" smtClean="0">
                <a:solidFill>
                  <a:schemeClr val="accent2"/>
                </a:solidFill>
              </a:rPr>
              <a:t>Improved classification function</a:t>
            </a: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1200" b="1" dirty="0">
                <a:solidFill>
                  <a:schemeClr val="accent2"/>
                </a:solidFill>
                <a:hlinkClick r:id="rId12"/>
              </a:rPr>
              <a:t>https://</a:t>
            </a:r>
            <a:r>
              <a:rPr lang="en-US" sz="1200" b="1" dirty="0" smtClean="0">
                <a:solidFill>
                  <a:schemeClr val="accent2"/>
                </a:solidFill>
                <a:hlinkClick r:id="rId12"/>
              </a:rPr>
              <a:t>tinyurl.com/ydbe228l</a:t>
            </a:r>
            <a:endParaRPr lang="en-US" sz="1200" b="1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1400" dirty="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14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 smtClean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27098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We look forward to working with you to manage business today and transform the future</a:t>
            </a:r>
          </a:p>
        </p:txBody>
      </p:sp>
    </p:spTree>
    <p:extLst>
      <p:ext uri="{BB962C8B-B14F-4D97-AF65-F5344CB8AC3E}">
        <p14:creationId xmlns:p14="http://schemas.microsoft.com/office/powerpoint/2010/main" val="135420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Topics covered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121" y="1005286"/>
            <a:ext cx="8033357" cy="4326826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Why use the resource governor?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Architectural Overview.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Resource Pools.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Work Groups.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Classification Function. 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Monitoring work groups.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54303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use the resource governor?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602" y="982206"/>
            <a:ext cx="8046176" cy="6090898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r>
              <a:rPr lang="en-US" sz="2800" dirty="0"/>
              <a:t>Manage applications in a multi-tenant environment.</a:t>
            </a:r>
          </a:p>
          <a:p>
            <a:endParaRPr lang="en-US" sz="2800" dirty="0"/>
          </a:p>
          <a:p>
            <a:r>
              <a:rPr lang="en-US" sz="2000" dirty="0">
                <a:solidFill>
                  <a:schemeClr val="accent2"/>
                </a:solidFill>
              </a:rPr>
              <a:t>Limit the impact of CPU bounded queries.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Reduce the memory foot print of run-away queries.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Manage the I/O of intensive disk bound queries.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pPr marL="728663" lvl="1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458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Architectural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602" y="982206"/>
            <a:ext cx="8046176" cy="2828467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pPr marL="728663" lvl="1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C9518-6DE0-454A-8130-1BA8E895B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8" y="982206"/>
            <a:ext cx="5688106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7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Overall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464" y="1103257"/>
            <a:ext cx="8033357" cy="4326826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Enable resource governor.</a:t>
            </a:r>
          </a:p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Create resource pools.</a:t>
            </a:r>
          </a:p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Create work groups.</a:t>
            </a:r>
          </a:p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Create classification function.</a:t>
            </a:r>
          </a:p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Register classification function.</a:t>
            </a:r>
          </a:p>
          <a:p>
            <a:pPr marL="457200" indent="-457200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Restart resource governor.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5413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Enabling the resource governor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602" y="982206"/>
            <a:ext cx="8046176" cy="599856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r>
              <a:rPr lang="en-US" sz="2400" dirty="0"/>
              <a:t>Either use SSMS or T-SQL.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Open </a:t>
            </a:r>
            <a:r>
              <a:rPr lang="en-US" sz="1800" dirty="0">
                <a:solidFill>
                  <a:schemeClr val="accent2"/>
                </a:solidFill>
              </a:rPr>
              <a:t>object explorer.  Navigate to management.  Select the resource governor.  Right click and select enable.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Run </a:t>
            </a:r>
            <a:r>
              <a:rPr lang="en-US" sz="1800" dirty="0">
                <a:solidFill>
                  <a:schemeClr val="accent2"/>
                </a:solidFill>
              </a:rPr>
              <a:t>the following command from [master].</a:t>
            </a:r>
          </a:p>
          <a:p>
            <a:endParaRPr lang="en-US" sz="1800" dirty="0">
              <a:solidFill>
                <a:srgbClr val="00B050"/>
              </a:solidFill>
            </a:endParaRPr>
          </a:p>
          <a:p>
            <a:pPr lvl="1"/>
            <a:r>
              <a:rPr lang="en-US" sz="1600" dirty="0"/>
              <a:t>ALTER RESOURCE GOVERNOR RECONFIGURE; </a:t>
            </a:r>
          </a:p>
          <a:p>
            <a:pPr lvl="1"/>
            <a:r>
              <a:rPr lang="en-US" sz="1600" dirty="0"/>
              <a:t>GO 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pPr marL="728663" lvl="1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3279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Disabling the resource governor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602" y="982206"/>
            <a:ext cx="8046176" cy="599856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r>
              <a:rPr lang="en-US" sz="2400" dirty="0"/>
              <a:t>Either use SSMS or T-SQL.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Open </a:t>
            </a:r>
            <a:r>
              <a:rPr lang="en-US" sz="1800" dirty="0">
                <a:solidFill>
                  <a:schemeClr val="accent2"/>
                </a:solidFill>
              </a:rPr>
              <a:t>object explorer.  Navigate to management.  Select the resource governor.  Right click and select disable.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accent2"/>
                </a:solidFill>
              </a:rPr>
              <a:t>Run </a:t>
            </a:r>
            <a:r>
              <a:rPr lang="en-US" sz="1800" dirty="0">
                <a:solidFill>
                  <a:schemeClr val="accent2"/>
                </a:solidFill>
              </a:rPr>
              <a:t>the following command from [master].</a:t>
            </a:r>
          </a:p>
          <a:p>
            <a:endParaRPr lang="en-US" sz="1800" dirty="0">
              <a:solidFill>
                <a:srgbClr val="00B050"/>
              </a:solidFill>
            </a:endParaRPr>
          </a:p>
          <a:p>
            <a:pPr lvl="1"/>
            <a:r>
              <a:rPr lang="en-US" sz="1600" dirty="0"/>
              <a:t>ALTER RESOURCE GOVERNOR DISABLE;  </a:t>
            </a:r>
          </a:p>
          <a:p>
            <a:pPr lvl="1"/>
            <a:r>
              <a:rPr lang="en-US" sz="1600" dirty="0"/>
              <a:t>GO </a:t>
            </a:r>
            <a:endParaRPr lang="en-US" sz="16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pPr marL="728663" lvl="1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82836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Resource Pools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873" y="1104247"/>
            <a:ext cx="8033357" cy="4326826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Default pool accepts all un-classified sessions.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Internal pool is used by the engine.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External resource pool is used by R or Python engines.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There can only be 64 user defined pools per server instance.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Resources can be limited at the pool level.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72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Workgroups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1189" y="961743"/>
            <a:ext cx="8033357" cy="3856440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Act as a container for sessions.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Each workgroup is assigned to one pool.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A pool can have multiple workgroups.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Workgroups can be moved or dropped *.  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Used to monitor the aggregate resource usage.</a:t>
            </a:r>
          </a:p>
          <a:p>
            <a:pPr marL="385763" indent="-385763"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  <a:buFont typeface="+mj-lt"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900"/>
              </a:spcAft>
              <a:buClr>
                <a:srgbClr val="005EAC"/>
              </a:buClr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* - all sessions have to be completed before action takes place.</a:t>
            </a:r>
          </a:p>
          <a:p>
            <a:pPr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005EAC"/>
              </a:buClr>
            </a:pPr>
            <a:endParaRPr lang="en-US" sz="21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7195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8" ma:contentTypeDescription="Create a new document." ma:contentTypeScope="" ma:versionID="ea1a9caa6a1f05bac7f079d421b26b17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57dce3c273e105f997838dc350abe243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99139A-ECF3-432E-B522-53CDAF27833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8201248-332f-4b19-a564-5b53df1aa731"/>
    <ds:schemaRef ds:uri="http://purl.org/dc/terms/"/>
    <ds:schemaRef ds:uri="http://schemas.openxmlformats.org/package/2006/metadata/core-properties"/>
    <ds:schemaRef ds:uri="2c4b7055-2425-4510-9a7f-db214c51849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4D7386-4AD8-4776-A45A-72D79AA60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F0435C-EF93-495B-AD5F-27A9EB2245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201248-332f-4b19-a564-5b53df1aa731"/>
    <ds:schemaRef ds:uri="2c4b7055-2425-4510-9a7f-db214c5184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On-screen Show (16:9)</PresentationFormat>
  <Paragraphs>147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Office Theme</vt:lpstr>
      <vt:lpstr>Custom Design</vt:lpstr>
      <vt:lpstr>Resource Governor SQL Server Enterprise Edition</vt:lpstr>
      <vt:lpstr>Topics covered</vt:lpstr>
      <vt:lpstr>Why use the resource governor?</vt:lpstr>
      <vt:lpstr>Architectural Overview</vt:lpstr>
      <vt:lpstr>Overall process</vt:lpstr>
      <vt:lpstr>Enabling the resource governor</vt:lpstr>
      <vt:lpstr>Disabling the resource governor</vt:lpstr>
      <vt:lpstr>Resource Pools</vt:lpstr>
      <vt:lpstr>Workgroups</vt:lpstr>
      <vt:lpstr>Classification Function</vt:lpstr>
      <vt:lpstr>Defining the function</vt:lpstr>
      <vt:lpstr>Summary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Business</dc:title>
  <cp:lastModifiedBy>John Miner</cp:lastModifiedBy>
  <cp:revision>15</cp:revision>
  <dcterms:modified xsi:type="dcterms:W3CDTF">2017-11-08T17:56:16Z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